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0" r:id="rId3"/>
    <p:sldId id="266" r:id="rId4"/>
    <p:sldId id="269" r:id="rId5"/>
    <p:sldId id="267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6666"/>
    <a:srgbClr val="CC00CC"/>
    <a:srgbClr val="000066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>
        <p:scale>
          <a:sx n="74" d="100"/>
          <a:sy n="74" d="100"/>
        </p:scale>
        <p:origin x="-77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9E09D3-33B5-4A87-9535-F4A04C9199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088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E29FD8-8FD8-4B5F-91E7-5A84E58B4BF8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M. Was born in 1475 and died 1564.  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E29FD8-8FD8-4B5F-91E7-5A84E58B4BF8}" type="slidenum">
              <a:rPr lang="en-US"/>
              <a:pPr/>
              <a:t>2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M. Was born in 1475 and died 1564.  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863A5-DD84-4E86-BD13-42684578F0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D614AB-842A-4AEC-9EAB-BA4BC04C6F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46B05-9452-4882-A79D-7B76C4B014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75C09A1-A680-46CE-8172-FC5AD9C3B2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833F8D7-3C02-483F-83E0-61896641CF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9E59C54-2AAE-4EE3-8031-8F760FC23E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D5676-732E-494B-854F-710AA0C144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F20B5-824E-4AF2-A7B4-3D43560865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87A507-8A39-4629-96AD-3A891AC242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793C36-B56A-44B3-96E8-1552A483AD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484CA3-923C-4D28-B108-E158ECF0DB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18A74-E02A-414E-9CC1-3F982336E8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A61553-72D5-4F4B-AFDF-13900B9E3D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E0D62C-0806-4F59-88D8-93673A8B1E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8047302-10E3-4D9D-8CF5-E95E547EE2A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hyperlink" Target="http://affiliates.allposters.com/link/redirect.asp?aid=144988&amp;item=140272" TargetMode="Externa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hyperlink" Target="http://www.google.com/url?sa=i&amp;rct=j&amp;q=&amp;source=imgres&amp;cd=&amp;cad=rja&amp;uact=8&amp;ved=0ahUKEwjYyYfD2pbKAhXJRyYKHaUYDnoQjRwICTAA&amp;url=https://en.wikipedia.org/wiki/Virgin_of_the_Rocks&amp;psig=AFQjCNG98mkfTeFvttjqnOW_iCOXwWawxA&amp;ust=1452221962857027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jpeg"/><Relationship Id="rId5" Type="http://schemas.openxmlformats.org/officeDocument/2006/relationships/hyperlink" Target="https://en.wikipedia.org/wiki/File:Tizian_041.jpg" TargetMode="External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hyperlink" Target="http://www.google.com/url?sa=i&amp;rct=j&amp;q=&amp;source=imgres&amp;cd=&amp;cad=rja&amp;uact=8&amp;ved=0ahUKEwis6sC_6ZbKAhVMPiYKHbK1Ao0QjRwICTAA&amp;url=http://www.wga.hu/frames-e.html?/html/g/ghirland/domenico/7panel/08oldman.html&amp;psig=AFQjCNEJ3CXYThAQCbeKJ3Nfw31SMBadNA&amp;ust=145222598190064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source=images&amp;cd=&amp;cad=rja&amp;uact=8&amp;ved=0ahUKEwjT5Y3S75bKAhUE4CYKHZa6AHwQjRwIBw&amp;url=http://www.wikiart.org/en/tag/herod-the-great&amp;psig=AFQjCNGHjJr7kaYAkBUgSZVqSyTUfqIB-g&amp;ust=1452227611025050" TargetMode="Externa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 descr="http://www.italian-renaissance-art.com/images/Ghiberti-head-portra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371600"/>
            <a:ext cx="19050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nationalgallery.org.uk/upload/img/Titian-c-face-hal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155278"/>
            <a:ext cx="2416543" cy="212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91600" cy="1143000"/>
          </a:xfrm>
        </p:spPr>
        <p:txBody>
          <a:bodyPr/>
          <a:lstStyle/>
          <a:p>
            <a:r>
              <a:rPr lang="en-US" sz="9600" b="1" dirty="0" smtClean="0">
                <a:solidFill>
                  <a:srgbClr val="FF0000"/>
                </a:solidFill>
                <a:latin typeface="Palace Script MT" panose="030303020206070C0B05" pitchFamily="66" charset="0"/>
              </a:rPr>
              <a:t>Artists of the Renaissance</a:t>
            </a:r>
            <a:endParaRPr lang="en-US" sz="9600" b="1" dirty="0">
              <a:solidFill>
                <a:srgbClr val="FF0000"/>
              </a:solidFill>
              <a:latin typeface="Palace Script MT" panose="030303020206070C0B05" pitchFamily="66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667125" y="2239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056" name="Picture 8" descr="http://www.onesocialmedia.com/wp-content/uploads/2012/06/ninja-turtles-pictur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0564" y="1231103"/>
            <a:ext cx="3337341" cy="3100837"/>
          </a:xfrm>
          <a:prstGeom prst="rect">
            <a:avLst/>
          </a:prstGeom>
          <a:noFill/>
        </p:spPr>
      </p:pic>
      <p:pic>
        <p:nvPicPr>
          <p:cNvPr id="1026" name="Picture 2" descr="http://a4.files.biography.com/image/upload/c_fill,cs_srgb,dpr_1.0,g_face,h_300,q_80,w_300/MTE1ODA0OTcxNzIzNjIxOTAx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43012"/>
            <a:ext cx="2043112" cy="204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Image result for leonardo da vinci"/>
          <p:cNvSpPr>
            <a:spLocks noChangeAspect="1" noChangeArrowheads="1"/>
          </p:cNvSpPr>
          <p:nvPr/>
        </p:nvSpPr>
        <p:spPr bwMode="auto">
          <a:xfrm>
            <a:off x="0" y="-136525"/>
            <a:ext cx="117157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myhero.com/images/Science/Vinci/g1_u8514_self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3286124"/>
            <a:ext cx="2066654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artrenewal.org/artwork/124/124/33199/biopic-smal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320" y="1164430"/>
            <a:ext cx="171450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upload.wikimedia.org/wikipedia/commons/9/95/Cinque_maestri_del_rinascimento_fiorentino,_XVI_sec,_donatell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905" y="4572000"/>
            <a:ext cx="1774457" cy="211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adorationthenovel.files.wordpress.com/2014/06/male-portrait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424811"/>
            <a:ext cx="1710853" cy="2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upload.wikimedia.org/wikipedia/commons/b/b2/Cinque_maestri_del_rinascimento_fiorentino,_XVI_sec,_Filippo_Brunelleschi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2" y="4269580"/>
            <a:ext cx="1749171" cy="258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-76200"/>
            <a:ext cx="7772400" cy="887361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Poor Richard" pitchFamily="18" charset="0"/>
              </a:rPr>
              <a:t>Michelangelo </a:t>
            </a:r>
            <a:r>
              <a:rPr lang="en-US" dirty="0" err="1">
                <a:solidFill>
                  <a:srgbClr val="FFC000"/>
                </a:solidFill>
                <a:latin typeface="Poor Richard" pitchFamily="18" charset="0"/>
              </a:rPr>
              <a:t>Buonarroti</a:t>
            </a:r>
            <a:endParaRPr lang="en-US" dirty="0">
              <a:solidFill>
                <a:srgbClr val="FFC000"/>
              </a:solidFill>
              <a:latin typeface="Poor Richard" pitchFamily="18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838200" y="609600"/>
            <a:ext cx="5768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FFC000"/>
                </a:solidFill>
                <a:latin typeface="Poor Richard" pitchFamily="18" charset="0"/>
              </a:rPr>
              <a:t>“ The Inspired Genius of the Renaissance”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667125" y="2239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054" name="Picture 6" descr="MICH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9626" y="609600"/>
            <a:ext cx="2023462" cy="3135569"/>
          </a:xfrm>
          <a:prstGeom prst="rect">
            <a:avLst/>
          </a:prstGeom>
          <a:noFill/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52400" y="1219200"/>
            <a:ext cx="65532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Papyrus" pitchFamily="66" charset="0"/>
              </a:rPr>
              <a:t>* </a:t>
            </a:r>
            <a:r>
              <a:rPr lang="en-US" sz="2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Papyrus" pitchFamily="66" charset="0"/>
              </a:rPr>
              <a:t>Michelangelo (1475-1564) </a:t>
            </a:r>
            <a:r>
              <a:rPr lang="en-US" sz="2600" dirty="0">
                <a:solidFill>
                  <a:schemeClr val="accent1">
                    <a:lumMod val="60000"/>
                    <a:lumOff val="40000"/>
                  </a:schemeClr>
                </a:solidFill>
                <a:latin typeface="Papyrus" pitchFamily="66" charset="0"/>
              </a:rPr>
              <a:t>grew up in Florence where he became a master sculptor, painter, architect, poet, and engineer</a:t>
            </a:r>
            <a:r>
              <a:rPr lang="en-US" sz="2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Papyrus" pitchFamily="66" charset="0"/>
              </a:rPr>
              <a:t>.</a:t>
            </a:r>
            <a:endParaRPr lang="en-US" sz="2600" dirty="0">
              <a:solidFill>
                <a:schemeClr val="accent1">
                  <a:lumMod val="60000"/>
                  <a:lumOff val="40000"/>
                </a:schemeClr>
              </a:solidFill>
              <a:latin typeface="Papyrus" pitchFamily="66" charset="0"/>
            </a:endParaRPr>
          </a:p>
        </p:txBody>
      </p:sp>
      <p:pic>
        <p:nvPicPr>
          <p:cNvPr id="9" name="Picture 6" descr="Bs-Piet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69" y="2667000"/>
            <a:ext cx="3157432" cy="2537222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28575" y="5289995"/>
            <a:ext cx="3163887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+mn-lt"/>
              </a:rPr>
              <a:t>The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Pieta, St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 Peter’s Basilica in the Vatican City in Rome,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Italy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 descr="http://www.theuntappedsource.com/blog/wp-content/uploads/2015/02/Easy-History-Lesson-of-Michelangelos-Davi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430" y="2468563"/>
            <a:ext cx="2885944" cy="210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58343" y="4548426"/>
            <a:ext cx="321865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 David 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“Guardian” of Florence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7" descr="marcusaurelius-equestria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8936" y="4162465"/>
            <a:ext cx="2274151" cy="261933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648200" y="5611505"/>
            <a:ext cx="22098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Capitoline Hill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&amp; Marcus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Aurelius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57200" y="1082899"/>
            <a:ext cx="6324600" cy="0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5181600" y="5562600"/>
            <a:ext cx="3781424" cy="914400"/>
          </a:xfrm>
        </p:spPr>
        <p:txBody>
          <a:bodyPr/>
          <a:lstStyle/>
          <a:p>
            <a:r>
              <a:rPr lang="en-US" sz="2500" dirty="0" smtClean="0">
                <a:solidFill>
                  <a:schemeClr val="bg1"/>
                </a:solidFill>
              </a:rPr>
              <a:t>The Ceiling of the Sistine </a:t>
            </a:r>
            <a:r>
              <a:rPr lang="en-US" sz="2500" dirty="0">
                <a:solidFill>
                  <a:schemeClr val="bg1"/>
                </a:solidFill>
              </a:rPr>
              <a:t>Chapel</a:t>
            </a:r>
          </a:p>
        </p:txBody>
      </p:sp>
      <p:pic>
        <p:nvPicPr>
          <p:cNvPr id="17418" name="Picture 10" descr="4b-Adam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09800" y="4548587"/>
            <a:ext cx="2819400" cy="2066125"/>
          </a:xfrm>
          <a:noFill/>
          <a:ln/>
        </p:spPr>
      </p:pic>
      <p:pic>
        <p:nvPicPr>
          <p:cNvPr id="3074" name="Picture 2" descr="https://upload.wikimedia.org/wikipedia/en/4/46/Sistine_chap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612" y="0"/>
            <a:ext cx="3781425" cy="558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23812" y="5943600"/>
            <a:ext cx="2038350" cy="914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500" dirty="0" smtClean="0">
                <a:solidFill>
                  <a:schemeClr val="bg1"/>
                </a:solidFill>
              </a:rPr>
              <a:t>The Creation of Adam</a:t>
            </a:r>
            <a:endParaRPr lang="en-US" sz="2500" dirty="0">
              <a:solidFill>
                <a:schemeClr val="bg1"/>
              </a:solidFill>
            </a:endParaRPr>
          </a:p>
        </p:txBody>
      </p:sp>
      <p:pic>
        <p:nvPicPr>
          <p:cNvPr id="3076" name="Picture 4" descr="http://www.italian-renaissance-art.com/images/img0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"/>
            <a:ext cx="3525940" cy="385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00100" y="3921527"/>
            <a:ext cx="3390900" cy="498073"/>
          </a:xfrm>
        </p:spPr>
        <p:txBody>
          <a:bodyPr/>
          <a:lstStyle/>
          <a:p>
            <a:pPr marL="0" indent="0" algn="ctr">
              <a:buNone/>
            </a:pPr>
            <a:r>
              <a:rPr lang="en-US" sz="2500" dirty="0" smtClean="0">
                <a:solidFill>
                  <a:schemeClr val="bg1"/>
                </a:solidFill>
              </a:rPr>
              <a:t>The Last Judgment</a:t>
            </a:r>
            <a:endParaRPr lang="en-US" sz="2500" dirty="0"/>
          </a:p>
        </p:txBody>
      </p:sp>
      <p:pic>
        <p:nvPicPr>
          <p:cNvPr id="13" name="Picture 17" descr="Buy Creation of Adam (Hands Detail) at AllPosters.com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4724400"/>
            <a:ext cx="1771650" cy="1155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9906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Poor Richard" pitchFamily="18" charset="0"/>
              </a:rPr>
              <a:t>Leonardo da Vinci</a:t>
            </a:r>
            <a:endParaRPr lang="en-US" dirty="0"/>
          </a:p>
        </p:txBody>
      </p:sp>
      <p:pic>
        <p:nvPicPr>
          <p:cNvPr id="24582" name="Picture 6" descr="leonardo_da_vinc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1583" y="1438051"/>
            <a:ext cx="2171700" cy="2752949"/>
          </a:xfrm>
          <a:prstGeom prst="rect">
            <a:avLst/>
          </a:prstGeom>
          <a:noFill/>
        </p:spPr>
      </p:pic>
      <p:pic>
        <p:nvPicPr>
          <p:cNvPr id="4098" name="Picture 2" descr="http://www.louvre.fr/sites/default/files/imagecache/940x768/medias/medias_images/images/louvre-portrait-de-lisa-gherardini-epouse-de-francesco-del-giocondo-dite-monna-lisa-la-gioconda-ou-la-joc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" y="1946275"/>
            <a:ext cx="2921921" cy="430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769203"/>
            <a:ext cx="853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Leonardo da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Vinci (1452-1519) was a painter, architect, inventor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, engineer, sculptor, and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student of all things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scientific. 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AutoShape 4"/>
          <p:cNvSpPr>
            <a:spLocks noChangeAspect="1" noChangeArrowheads="1"/>
          </p:cNvSpPr>
          <p:nvPr/>
        </p:nvSpPr>
        <p:spPr bwMode="auto">
          <a:xfrm>
            <a:off x="215900" y="15875"/>
            <a:ext cx="3419475" cy="558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s://upload.wikimedia.org/wikipedia/commons/5/56/Leonardo_da_Vinci_-_Virgin_of_the_Rocks_(Louvre)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744" y="2209800"/>
            <a:ext cx="2134360" cy="348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vitruvian m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4573587"/>
            <a:ext cx="26289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847332" y="6316663"/>
            <a:ext cx="2534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Vitruvian Man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0" y="5710535"/>
            <a:ext cx="25955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Virgin </a:t>
            </a:r>
            <a:r>
              <a:rPr lang="en-US" dirty="0">
                <a:solidFill>
                  <a:schemeClr val="bg1"/>
                </a:solidFill>
              </a:rPr>
              <a:t>of the </a:t>
            </a:r>
            <a:r>
              <a:rPr lang="en-US" dirty="0" smtClean="0">
                <a:solidFill>
                  <a:schemeClr val="bg1"/>
                </a:solidFill>
              </a:rPr>
              <a:t>Rocks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36975" y="2427844"/>
            <a:ext cx="14074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Portrait </a:t>
            </a:r>
            <a:r>
              <a:rPr lang="en-US" dirty="0">
                <a:solidFill>
                  <a:schemeClr val="bg1"/>
                </a:solidFill>
              </a:rPr>
              <a:t>of a </a:t>
            </a:r>
            <a:r>
              <a:rPr lang="en-US" dirty="0" smtClean="0">
                <a:solidFill>
                  <a:schemeClr val="bg1"/>
                </a:solidFill>
              </a:rPr>
              <a:t>Man </a:t>
            </a:r>
            <a:r>
              <a:rPr lang="en-US" dirty="0">
                <a:solidFill>
                  <a:schemeClr val="bg1"/>
                </a:solidFill>
              </a:rPr>
              <a:t>in </a:t>
            </a:r>
            <a:r>
              <a:rPr lang="en-US" dirty="0" smtClean="0">
                <a:solidFill>
                  <a:schemeClr val="bg1"/>
                </a:solidFill>
              </a:rPr>
              <a:t>Red Chalk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7415" y="6248400"/>
            <a:ext cx="20633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Mona Lisa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143000" y="685800"/>
            <a:ext cx="7086600" cy="0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Última_Cena_-_Da_Vinci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6516" y="533400"/>
            <a:ext cx="9529116" cy="5181600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09600" y="55626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3000" kern="0" dirty="0" smtClean="0">
                <a:solidFill>
                  <a:schemeClr val="bg1"/>
                </a:solidFill>
              </a:rPr>
              <a:t>The Last Supper – Jesus and his 12 disciples</a:t>
            </a:r>
            <a:endParaRPr lang="en-US" sz="3000" kern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5134321" cy="1143000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Lorenzo Ghiberti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95400"/>
            <a:ext cx="5105400" cy="15240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Ghiberti 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(1378-1455) spent 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22 years creating the doors to the 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Baptistery 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of the Cathedral 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in Florence (c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. 1402-1424)</a:t>
            </a:r>
          </a:p>
        </p:txBody>
      </p:sp>
      <p:pic>
        <p:nvPicPr>
          <p:cNvPr id="11273" name="Picture 9" descr="Ghiberti_east_do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5553" y="457200"/>
            <a:ext cx="3562247" cy="4760326"/>
          </a:xfrm>
          <a:prstGeom prst="rect">
            <a:avLst/>
          </a:prstGeom>
          <a:noFill/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734762"/>
            <a:ext cx="21526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http://www.paradoxplace.com/Perspectives/Italian%20Images/images/Firenze/Baptistery/Ghiberti-Joseph-Sold-B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469274"/>
            <a:ext cx="2990157" cy="293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artic.edu/aic/exhibitions/ghiberti/images/sml/G2651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0339"/>
            <a:ext cx="1852137" cy="178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travellingflip.files.wordpress.com/2012/01/2e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281406"/>
            <a:ext cx="2362200" cy="157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419100" y="1143000"/>
            <a:ext cx="4838700" cy="0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152400"/>
            <a:ext cx="3352800" cy="1143000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Titian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143000"/>
            <a:ext cx="8915400" cy="1066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Tiziano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Vecellio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(c. </a:t>
            </a:r>
            <a:r>
              <a:rPr lang="en-US" sz="240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1488–1576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), 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better known 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as</a:t>
            </a:r>
            <a:r>
              <a:rPr lang="en-US" sz="24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Titian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was the greatest Venetian artist of the 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16</a:t>
            </a:r>
            <a:r>
              <a:rPr lang="en-US" sz="2400" baseline="30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th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century and created great works for leading members of royalty and the Catholic Church. 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1" y="5858470"/>
            <a:ext cx="2116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The Crowning with Thorns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80" name="Picture 8" descr="http://uploads7.wikiart.org/images/titian/christ-carrying-the-cross-15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748341"/>
            <a:ext cx="2209800" cy="187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62200" y="4724400"/>
            <a:ext cx="21336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Christ Carrying </a:t>
            </a:r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 smtClean="0">
                <a:solidFill>
                  <a:schemeClr val="bg1"/>
                </a:solidFill>
              </a:rPr>
              <a:t>Cross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82" name="Picture 10" descr="http://everypainterpaintshimself.com/article_images_new/Tit.Pope_Paul_III_and_Grandsons.fu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058" y="2971800"/>
            <a:ext cx="2197742" cy="255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70058" y="5569039"/>
            <a:ext cx="22739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Pope Paul III &amp; His Grandsons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84" name="Picture 12" descr="https://upload.wikimedia.org/wikipedia/commons/1/17/Titian_-_Christ_crowned_with_Thorns_-_Louv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2024393" cy="336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Tizian 041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48137"/>
            <a:ext cx="1981200" cy="364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48200" y="6019800"/>
            <a:ext cx="21456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Assumption of the Virgin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1066800" y="1066800"/>
            <a:ext cx="7086600" cy="0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0"/>
            <a:ext cx="3124200" cy="914400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Ghirlandaio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525036"/>
            <a:ext cx="2286000" cy="875764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An Old Man </a:t>
            </a:r>
            <a:r>
              <a:rPr lang="en-US" sz="2400" dirty="0">
                <a:solidFill>
                  <a:schemeClr val="bg1"/>
                </a:solidFill>
              </a:rPr>
              <a:t>and </a:t>
            </a:r>
            <a:r>
              <a:rPr lang="en-US" sz="2400" dirty="0" smtClean="0">
                <a:solidFill>
                  <a:schemeClr val="bg1"/>
                </a:solidFill>
              </a:rPr>
              <a:t>his Grandson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3200400" y="3962400"/>
            <a:ext cx="251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dirty="0" smtClean="0">
                <a:solidFill>
                  <a:schemeClr val="bg1"/>
                </a:solidFill>
              </a:rPr>
              <a:t>The Last </a:t>
            </a:r>
            <a:r>
              <a:rPr lang="en-US" dirty="0">
                <a:solidFill>
                  <a:schemeClr val="bg1"/>
                </a:solidFill>
              </a:rPr>
              <a:t>Supper</a:t>
            </a: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6400800" y="5112112"/>
            <a:ext cx="2696109" cy="75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dirty="0" smtClean="0">
                <a:solidFill>
                  <a:schemeClr val="bg1"/>
                </a:solidFill>
              </a:rPr>
              <a:t>Adoration of the Magi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://t1.gstatic.com/images?q=tbn:ANd9GcQgejcDPEO8kp7kZ-F6vDnkHu4-s46-vuIJPCs663EbsdhMBEw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59" y="2520518"/>
            <a:ext cx="2251141" cy="304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museumsinflorence.com/foto/cenacolosanmarco/image/cen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23621"/>
            <a:ext cx="3657600" cy="211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ericwedwards.files.wordpress.com/2014/01/420px-adoration_of_the_magi_spedale_degli_innocent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260" y="2133600"/>
            <a:ext cx="2514600" cy="297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066800" y="838200"/>
            <a:ext cx="7086600" cy="0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11059" y="954859"/>
            <a:ext cx="89008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Domenico Ghirlandaio (1449-1494) was an early Renaissance painter from Florence known for detailed frescoes on large wall surfaces. 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106" name="Picture 10" descr="http://uploads2.wikiart.org/images/domenico-ghirlandaio/herod-s-banquet-1490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665" y="4732225"/>
            <a:ext cx="3629504" cy="212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172200" y="6396335"/>
            <a:ext cx="23086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Herod's Banquet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1925</TotalTime>
  <Words>271</Words>
  <Application>Microsoft Office PowerPoint</Application>
  <PresentationFormat>On-screen Show (4:3)</PresentationFormat>
  <Paragraphs>38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Design</vt:lpstr>
      <vt:lpstr>Artists of the Renaissance</vt:lpstr>
      <vt:lpstr>Michelangelo Buonarroti</vt:lpstr>
      <vt:lpstr>The Ceiling of the Sistine Chapel</vt:lpstr>
      <vt:lpstr>Leonardo da Vinci</vt:lpstr>
      <vt:lpstr>PowerPoint Presentation</vt:lpstr>
      <vt:lpstr>Lorenzo Ghiberti</vt:lpstr>
      <vt:lpstr>Titian</vt:lpstr>
      <vt:lpstr>Ghirlandaio</vt:lpstr>
    </vt:vector>
  </TitlesOfParts>
  <Company>EISD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Michelangelo Buonarroti</dc:title>
  <dc:creator>EISD</dc:creator>
  <cp:lastModifiedBy>Windows User</cp:lastModifiedBy>
  <cp:revision>51</cp:revision>
  <dcterms:created xsi:type="dcterms:W3CDTF">2002-03-04T18:39:56Z</dcterms:created>
  <dcterms:modified xsi:type="dcterms:W3CDTF">2016-01-08T21:33:08Z</dcterms:modified>
</cp:coreProperties>
</file>